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handoutMasterIdLst>
    <p:handoutMasterId r:id="rId16"/>
  </p:handoutMasterIdLst>
  <p:sldIdLst>
    <p:sldId id="303" r:id="rId2"/>
    <p:sldId id="367" r:id="rId3"/>
    <p:sldId id="374" r:id="rId4"/>
    <p:sldId id="419" r:id="rId5"/>
    <p:sldId id="418" r:id="rId6"/>
    <p:sldId id="420" r:id="rId7"/>
    <p:sldId id="404" r:id="rId8"/>
    <p:sldId id="421" r:id="rId9"/>
    <p:sldId id="423" r:id="rId10"/>
    <p:sldId id="422" r:id="rId11"/>
    <p:sldId id="424" r:id="rId12"/>
    <p:sldId id="425" r:id="rId13"/>
    <p:sldId id="353" r:id="rId14"/>
  </p:sldIdLst>
  <p:sldSz cx="12192000" cy="6858000"/>
  <p:notesSz cx="6858000" cy="9144000"/>
  <p:embeddedFontLst>
    <p:embeddedFont>
      <p:font typeface="Rockwell" panose="02060603020205020403" pitchFamily="18" charset="0"/>
      <p:regular r:id="rId17"/>
      <p:bold r:id="rId18"/>
      <p:italic r:id="rId19"/>
      <p:boldItalic r:id="rId20"/>
    </p:embeddedFont>
    <p:embeddedFont>
      <p:font typeface="Segoe UI" panose="020B0502040204020203" pitchFamily="34" charset="0"/>
      <p:regular r:id="rId21"/>
      <p:bold r:id="rId22"/>
      <p:italic r:id="rId23"/>
      <p:boldItalic r:id="rId24"/>
    </p:embeddedFont>
    <p:embeddedFont>
      <p:font typeface="微软雅黑" panose="020B0503020204020204" pitchFamily="34" charset="-122"/>
      <p:regular r:id="rId25"/>
      <p:bold r:id="rId26"/>
    </p:embeddedFont>
    <p:embeddedFont>
      <p:font typeface="等线" panose="02010600030101010101" pitchFamily="2" charset="-122"/>
      <p:regular r:id="rId27"/>
      <p:bold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23">
          <p15:clr>
            <a:srgbClr val="A4A3A4"/>
          </p15:clr>
        </p15:guide>
        <p15:guide id="2" orient="horz" pos="2160">
          <p15:clr>
            <a:srgbClr val="A4A3A4"/>
          </p15:clr>
        </p15:guide>
        <p15:guide id="3" orient="horz" pos="232">
          <p15:clr>
            <a:srgbClr val="A4A3A4"/>
          </p15:clr>
        </p15:guide>
        <p15:guide id="4" orient="horz" pos="4088">
          <p15:clr>
            <a:srgbClr val="A4A3A4"/>
          </p15:clr>
        </p15:guide>
        <p15:guide id="5" pos="57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600"/>
    <a:srgbClr val="0000FF"/>
    <a:srgbClr val="3333FF"/>
    <a:srgbClr val="009900"/>
    <a:srgbClr val="660066"/>
    <a:srgbClr val="CC00FF"/>
    <a:srgbClr val="6600FF"/>
    <a:srgbClr val="0033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79" autoAdjust="0"/>
    <p:restoredTop sz="76355" autoAdjust="0"/>
  </p:normalViewPr>
  <p:slideViewPr>
    <p:cSldViewPr snapToGrid="0" snapToObjects="1">
      <p:cViewPr>
        <p:scale>
          <a:sx n="75" d="100"/>
          <a:sy n="75" d="100"/>
        </p:scale>
        <p:origin x="350" y="-130"/>
      </p:cViewPr>
      <p:guideLst>
        <p:guide pos="3823"/>
        <p:guide orient="horz" pos="2160"/>
        <p:guide orient="horz" pos="232"/>
        <p:guide orient="horz" pos="4088"/>
        <p:guide pos="574"/>
      </p:guideLst>
    </p:cSldViewPr>
  </p:slideViewPr>
  <p:notesTextViewPr>
    <p:cViewPr>
      <p:scale>
        <a:sx n="125" d="100"/>
        <a:sy n="125" d="100"/>
      </p:scale>
      <p:origin x="0" y="0"/>
    </p:cViewPr>
  </p:notesTextViewPr>
  <p:sorterViewPr>
    <p:cViewPr varScale="1">
      <p:scale>
        <a:sx n="1" d="1"/>
        <a:sy n="1" d="1"/>
      </p:scale>
      <p:origin x="0" y="0"/>
    </p:cViewPr>
  </p:sorterViewPr>
  <p:notesViewPr>
    <p:cSldViewPr snapToGrid="0" snapToObjects="1">
      <p:cViewPr varScale="1">
        <p:scale>
          <a:sx n="66" d="100"/>
          <a:sy n="66" d="100"/>
        </p:scale>
        <p:origin x="3330"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2E08C6-A8D6-4426-B0F6-8365D5E90C3D}" type="datetimeFigureOut">
              <a:rPr lang="zh-CN" altLang="en-US" smtClean="0"/>
              <a:t>2019/12/25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35310C-31F2-4F7E-95AC-1A51EFB82AFE}"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CA7BF-183C-46C8-9282-AFD276260CB2}" type="datetimeFigureOut">
              <a:rPr lang="zh-CN" altLang="en-US" smtClean="0"/>
              <a:t>2019/12/25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2F600-D6BF-48F3-BE94-005CF5FB96E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topics/computer-science/dimensionalit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sciencedirect.com/topics/computer-science/activation-function" TargetMode="External"/><Relationship Id="rId5" Type="http://schemas.openxmlformats.org/officeDocument/2006/relationships/hyperlink" Target="https://www.sciencedirect.com/science/article/pii/S0925231219301833?via%3Dihub#bib0048" TargetMode="External"/><Relationship Id="rId4" Type="http://schemas.openxmlformats.org/officeDocument/2006/relationships/hyperlink" Target="https://www.sciencedirect.com/science/article/pii/S0925231219301833?via%3Dihub#bib0047"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ciencedirect.com/topics/computer-science/vertex-coordinat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iencedirect.com/topics/computer-science/semantic-inform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第一部分，转移学习模型的参数由预先训练的</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层</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初始化。第二部分着重于数据扩充。原始数据集通过提出的数据增强方法进行增强，以生成新的图像补丁。基于</a:t>
            </a:r>
            <a:r>
              <a:rPr lang="en-US" altLang="zh-CN" sz="1200" b="0" i="0" kern="1200" dirty="0" smtClean="0">
                <a:solidFill>
                  <a:schemeClr val="tx1"/>
                </a:solidFill>
                <a:effectLst/>
                <a:latin typeface="+mn-lt"/>
                <a:ea typeface="+mn-ea"/>
                <a:cs typeface="+mn-cs"/>
              </a:rPr>
              <a:t>152</a:t>
            </a:r>
            <a:r>
              <a:rPr lang="zh-CN" altLang="en-US" sz="1200" b="0" i="0" kern="1200" dirty="0" smtClean="0">
                <a:solidFill>
                  <a:schemeClr val="tx1"/>
                </a:solidFill>
                <a:effectLst/>
                <a:latin typeface="+mn-lt"/>
                <a:ea typeface="+mn-ea"/>
                <a:cs typeface="+mn-cs"/>
              </a:rPr>
              <a:t>层</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的筛选器旨在删除不合适的生成数据。最后，在增强数据集上微调迁移学习模型，以获得更好的结果。</a:t>
            </a:r>
            <a:endParaRPr lang="zh-CN" altLang="en-US" dirty="0"/>
          </a:p>
        </p:txBody>
      </p:sp>
      <p:sp>
        <p:nvSpPr>
          <p:cNvPr id="4" name="灯片编号占位符 3"/>
          <p:cNvSpPr>
            <a:spLocks noGrp="1"/>
          </p:cNvSpPr>
          <p:nvPr>
            <p:ph type="sldNum" sz="quarter" idx="10"/>
          </p:nvPr>
        </p:nvSpPr>
        <p:spPr/>
        <p:txBody>
          <a:bodyPr/>
          <a:lstStyle/>
          <a:p>
            <a:fld id="{76E2F600-D6BF-48F3-BE94-005CF5FB96EE}" type="slidenum">
              <a:rPr lang="zh-CN" altLang="en-US" smtClean="0"/>
              <a:t>10</a:t>
            </a:fld>
            <a:endParaRPr lang="zh-CN" altLang="en-US"/>
          </a:p>
        </p:txBody>
      </p:sp>
    </p:spTree>
    <p:extLst>
      <p:ext uri="{BB962C8B-B14F-4D97-AF65-F5344CB8AC3E}">
        <p14:creationId xmlns:p14="http://schemas.microsoft.com/office/powerpoint/2010/main" val="1823991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个数据集上，纵向对比，他们的方法无论有没有数据增强，都比其他方法准确度高。</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同时数据增强后的准确度更高</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E2F600-D6BF-48F3-BE94-005CF5FB96EE}" type="slidenum">
              <a:rPr lang="zh-CN" altLang="en-US" smtClean="0"/>
              <a:t>11</a:t>
            </a:fld>
            <a:endParaRPr lang="zh-CN" altLang="en-US"/>
          </a:p>
        </p:txBody>
      </p:sp>
    </p:spTree>
    <p:extLst>
      <p:ext uri="{BB962C8B-B14F-4D97-AF65-F5344CB8AC3E}">
        <p14:creationId xmlns:p14="http://schemas.microsoft.com/office/powerpoint/2010/main" val="1953719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带来的想法，我们的烟雾场景识别，现在也面临训练集较少的情况，我们是不是可以把她的滑块图像剪裁，并且进行数据过滤这样的一种思想引入我们的工作中。</a:t>
            </a:r>
            <a:endParaRPr lang="en-US" altLang="zh-CN" dirty="0" smtClean="0"/>
          </a:p>
          <a:p>
            <a:r>
              <a:rPr lang="zh-CN" altLang="en-US" dirty="0" smtClean="0"/>
              <a:t>但是这种方法的引入，会提高算法的准确度，但是同样需要牺牲大的</a:t>
            </a:r>
            <a:r>
              <a:rPr lang="en-US" altLang="zh-CN" dirty="0" smtClean="0"/>
              <a:t>GPU</a:t>
            </a:r>
            <a:r>
              <a:rPr lang="zh-CN" altLang="en-US" dirty="0" smtClean="0"/>
              <a:t>算力，并且学习时间比较长。对于我们现有的实验室水平，实现有点困难。</a:t>
            </a:r>
            <a:endParaRPr lang="zh-CN" altLang="en-US" dirty="0"/>
          </a:p>
        </p:txBody>
      </p:sp>
      <p:sp>
        <p:nvSpPr>
          <p:cNvPr id="4" name="灯片编号占位符 3"/>
          <p:cNvSpPr>
            <a:spLocks noGrp="1"/>
          </p:cNvSpPr>
          <p:nvPr>
            <p:ph type="sldNum" sz="quarter" idx="10"/>
          </p:nvPr>
        </p:nvSpPr>
        <p:spPr/>
        <p:txBody>
          <a:bodyPr/>
          <a:lstStyle/>
          <a:p>
            <a:fld id="{76E2F600-D6BF-48F3-BE94-005CF5FB96EE}" type="slidenum">
              <a:rPr lang="zh-CN" altLang="en-US" smtClean="0"/>
              <a:t>12</a:t>
            </a:fld>
            <a:endParaRPr lang="zh-CN" altLang="en-US"/>
          </a:p>
        </p:txBody>
      </p:sp>
    </p:spTree>
    <p:extLst>
      <p:ext uri="{BB962C8B-B14F-4D97-AF65-F5344CB8AC3E}">
        <p14:creationId xmlns:p14="http://schemas.microsoft.com/office/powerpoint/2010/main" val="94822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一种新颖的场景分类模型，将基于ResNet的转移学习和数据增强与过滤器相结合</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场景分类是计算机视觉的重要方面。 卷积神经网络（CNN）是深度学习的发展，是一种易于理解的图像分类工具。 但是训练CNN需要大规模的数据集。 </a:t>
            </a:r>
            <a:r>
              <a:rPr lang="zh-CN" altLang="en-US" dirty="0" smtClean="0"/>
              <a:t>迁移</a:t>
            </a:r>
            <a:r>
              <a:rPr lang="zh-CN" altLang="en-US" dirty="0"/>
              <a:t>学习解决了这个问题，并为小型数据集提供了解决方案。 因为场景图像分类比普通图像分类更为复杂。 我们提出了一种利用多层特征融合的新颖的基于ResNet的转移学习模型，该模型充分利用了层</a:t>
            </a:r>
            <a:r>
              <a:rPr lang="zh-CN" altLang="en-US" dirty="0" smtClean="0"/>
              <a:t>间判别特征</a:t>
            </a:r>
            <a:r>
              <a:rPr lang="zh-CN" altLang="en-US" dirty="0"/>
              <a:t>并将其融合在一起，以通过softmax回归进行分类。 此外，提出了一种新颖的带有可用于小规模数据集的过滤器的数据增强方法。 通过对原始图像进行滑块裁剪来生成新的图像补丁，然后对其进行过滤以确保新图像足以代表原始分类。 在六个基准场景数据集（LF，OT，FP，LS，MIT67，SUN397）上评估了我们具有增强数据增强功能的基于ResNet的新迁移学习模型。 大量的实验结果表明，在六个数据集上，我们的方法比其他最新模型具有更高的准确性。</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一和二提高场景识别的准确性，并在某种程度上减弱了过拟合。缺点是迁移学习模型在结构上比普通的ResNet更复杂。此外，我们的数据扩充方法比通常的方法多了一个步骤，即数据选择，改善了结果</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预训练的</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层</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包含</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个残差块。从相邻残差块创建的特征图具有某些相似性。从每个块中提取特征是不明智的，这会增加网络复杂性和计算时间。因此，我们提取残差块之间的特征，仅执行</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次特征提取。随着层深度的增加，特征图的</a:t>
            </a:r>
            <a:r>
              <a:rPr lang="zh-CN" altLang="en-US" sz="1200" b="0" i="0" u="none" strike="noStrike" kern="1200" dirty="0" smtClean="0">
                <a:solidFill>
                  <a:schemeClr val="tx1"/>
                </a:solidFill>
                <a:effectLst/>
                <a:latin typeface="+mn-lt"/>
                <a:ea typeface="+mn-ea"/>
                <a:cs typeface="+mn-cs"/>
                <a:hlinkClick r:id="rId3" tooltip="从ScienceDirect的AI生成的主题页面中了解有关维度的更多信息"/>
              </a:rPr>
              <a:t>维数</a:t>
            </a:r>
            <a:r>
              <a:rPr lang="zh-CN" altLang="en-US" sz="1200" b="0" i="0" kern="1200" dirty="0" smtClean="0">
                <a:solidFill>
                  <a:schemeClr val="tx1"/>
                </a:solidFill>
                <a:effectLst/>
                <a:latin typeface="+mn-lt"/>
                <a:ea typeface="+mn-ea"/>
                <a:cs typeface="+mn-cs"/>
              </a:rPr>
              <a:t>增加。如果我们依次对特征图进行卷积和合并，则维数将连续增加。受</a:t>
            </a:r>
            <a:r>
              <a:rPr lang="en-US" altLang="zh-CN" sz="1200" b="0" i="0" kern="1200" dirty="0" smtClean="0">
                <a:solidFill>
                  <a:schemeClr val="tx1"/>
                </a:solidFill>
                <a:effectLst/>
                <a:latin typeface="+mn-lt"/>
                <a:ea typeface="+mn-ea"/>
                <a:cs typeface="+mn-cs"/>
              </a:rPr>
              <a:t>NIN </a:t>
            </a:r>
            <a:r>
              <a:rPr lang="en-US" altLang="zh-CN" sz="1200" b="0" i="0" u="none" strike="noStrike" kern="1200" dirty="0" smtClean="0">
                <a:solidFill>
                  <a:schemeClr val="tx1"/>
                </a:solidFill>
                <a:effectLst/>
                <a:latin typeface="+mn-lt"/>
                <a:ea typeface="+mn-ea"/>
                <a:cs typeface="+mn-cs"/>
                <a:hlinkClick r:id="rId4"/>
              </a:rPr>
              <a:t>[47]</a:t>
            </a:r>
            <a:r>
              <a:rPr lang="zh-CN" altLang="en-US" sz="1200" b="0" i="0" u="none" strike="noStrike" kern="1200" dirty="0" smtClean="0">
                <a:solidFill>
                  <a:schemeClr val="tx1"/>
                </a:solidFill>
                <a:effectLst/>
                <a:latin typeface="+mn-lt"/>
                <a:ea typeface="+mn-ea"/>
                <a:cs typeface="+mn-cs"/>
                <a:hlinkClick r:id="rId4"/>
              </a:rPr>
              <a:t>的</a:t>
            </a:r>
            <a:r>
              <a:rPr lang="zh-CN" altLang="en-US" sz="1200" b="0" i="0" kern="1200" dirty="0" smtClean="0">
                <a:solidFill>
                  <a:schemeClr val="tx1"/>
                </a:solidFill>
                <a:effectLst/>
                <a:latin typeface="+mn-lt"/>
                <a:ea typeface="+mn-ea"/>
                <a:cs typeface="+mn-cs"/>
              </a:rPr>
              <a:t>启发，我们利用全局平均池（</a:t>
            </a:r>
            <a:r>
              <a:rPr lang="en-US" altLang="zh-CN" sz="1200" b="0" i="0" kern="1200" dirty="0" smtClean="0">
                <a:solidFill>
                  <a:schemeClr val="tx1"/>
                </a:solidFill>
                <a:effectLst/>
                <a:latin typeface="+mn-lt"/>
                <a:ea typeface="+mn-ea"/>
                <a:cs typeface="+mn-cs"/>
              </a:rPr>
              <a:t>GAP</a:t>
            </a:r>
            <a:r>
              <a:rPr lang="zh-CN" altLang="en-US" sz="1200" b="0" i="0" kern="1200" dirty="0" smtClean="0">
                <a:solidFill>
                  <a:schemeClr val="tx1"/>
                </a:solidFill>
                <a:effectLst/>
                <a:latin typeface="+mn-lt"/>
                <a:ea typeface="+mn-ea"/>
                <a:cs typeface="+mn-cs"/>
              </a:rPr>
              <a:t>）来减少特征图的维数。</a:t>
            </a:r>
            <a:r>
              <a:rPr lang="en-US" altLang="zh-CN" sz="1200" b="0" i="0" kern="1200" dirty="0" smtClean="0">
                <a:solidFill>
                  <a:schemeClr val="tx1"/>
                </a:solidFill>
                <a:effectLst/>
                <a:latin typeface="+mn-lt"/>
                <a:ea typeface="+mn-ea"/>
                <a:cs typeface="+mn-cs"/>
              </a:rPr>
              <a:t>GAP</a:t>
            </a:r>
            <a:r>
              <a:rPr lang="zh-CN" altLang="en-US" sz="1200" b="0" i="0" kern="1200" dirty="0" smtClean="0">
                <a:solidFill>
                  <a:schemeClr val="tx1"/>
                </a:solidFill>
                <a:effectLst/>
                <a:latin typeface="+mn-lt"/>
                <a:ea typeface="+mn-ea"/>
                <a:cs typeface="+mn-cs"/>
              </a:rPr>
              <a:t>之前，特征图通过分批正常化（</a:t>
            </a:r>
            <a:r>
              <a:rPr lang="en-US" altLang="zh-CN" sz="1200" b="0" i="0" kern="1200" dirty="0" smtClean="0">
                <a:solidFill>
                  <a:schemeClr val="tx1"/>
                </a:solidFill>
                <a:effectLst/>
                <a:latin typeface="+mn-lt"/>
                <a:ea typeface="+mn-ea"/>
                <a:cs typeface="+mn-cs"/>
              </a:rPr>
              <a:t>BN</a:t>
            </a:r>
            <a:r>
              <a:rPr lang="zh-CN" altLang="en-US" sz="1200" b="0" i="0" kern="1200" dirty="0" smtClean="0">
                <a:solidFill>
                  <a:schemeClr val="tx1"/>
                </a:solidFill>
                <a:effectLst/>
                <a:latin typeface="+mn-lt"/>
                <a:ea typeface="+mn-ea"/>
                <a:cs typeface="+mn-cs"/>
              </a:rPr>
              <a:t>）预处理</a:t>
            </a:r>
            <a:r>
              <a:rPr lang="en-US" altLang="zh-CN" sz="1200" b="0" i="0" u="none" strike="noStrike" kern="1200" dirty="0" smtClean="0">
                <a:solidFill>
                  <a:schemeClr val="tx1"/>
                </a:solidFill>
                <a:effectLst/>
                <a:latin typeface="+mn-lt"/>
                <a:ea typeface="+mn-ea"/>
                <a:cs typeface="+mn-cs"/>
                <a:hlinkClick r:id="rId5"/>
              </a:rPr>
              <a:t>[48] </a:t>
            </a:r>
            <a:r>
              <a:rPr lang="zh-CN" altLang="en-US" sz="1200" b="0" i="0" kern="1200" dirty="0" smtClean="0">
                <a:solidFill>
                  <a:schemeClr val="tx1"/>
                </a:solidFill>
                <a:effectLst/>
                <a:latin typeface="+mn-lt"/>
                <a:ea typeface="+mn-ea"/>
                <a:cs typeface="+mn-cs"/>
              </a:rPr>
              <a:t>和一个</a:t>
            </a:r>
            <a:r>
              <a:rPr lang="zh-CN" altLang="en-US" sz="1200" b="0" i="0" u="none" strike="noStrike" kern="1200" dirty="0" smtClean="0">
                <a:solidFill>
                  <a:schemeClr val="tx1"/>
                </a:solidFill>
                <a:effectLst/>
                <a:latin typeface="+mn-lt"/>
                <a:ea typeface="+mn-ea"/>
                <a:cs typeface="+mn-cs"/>
                <a:hlinkClick r:id="rId6" tooltip="从ScienceDirect的AI生成的主题页面中了解有关激活功能的更多信息"/>
              </a:rPr>
              <a:t>激活功能</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）。得到特征向量图，再通过特征融合，最后将问题转化为</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回归分类问题。</a:t>
            </a:r>
            <a:endParaRPr lang="zh-CN" altLang="en-US" dirty="0"/>
          </a:p>
        </p:txBody>
      </p:sp>
      <p:sp>
        <p:nvSpPr>
          <p:cNvPr id="4" name="灯片编号占位符 3"/>
          <p:cNvSpPr>
            <a:spLocks noGrp="1"/>
          </p:cNvSpPr>
          <p:nvPr>
            <p:ph type="sldNum" sz="quarter" idx="10"/>
          </p:nvPr>
        </p:nvSpPr>
        <p:spPr/>
        <p:txBody>
          <a:bodyPr/>
          <a:lstStyle/>
          <a:p>
            <a:fld id="{76E2F600-D6BF-48F3-BE94-005CF5FB96EE}" type="slidenum">
              <a:rPr lang="zh-CN" altLang="en-US" smtClean="0"/>
              <a:t>5</a:t>
            </a:fld>
            <a:endParaRPr lang="zh-CN" altLang="en-US"/>
          </a:p>
        </p:txBody>
      </p:sp>
    </p:spTree>
    <p:extLst>
      <p:ext uri="{BB962C8B-B14F-4D97-AF65-F5344CB8AC3E}">
        <p14:creationId xmlns:p14="http://schemas.microsoft.com/office/powerpoint/2010/main" val="14146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在对图像进行分类时，有效的数据增强可以进一步提高准确性。</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传统的方法应用了图像的翻转，缩放和旋转，并使用</a:t>
            </a:r>
            <a:r>
              <a:rPr lang="en-US" altLang="zh-CN" sz="1200" b="0" i="0" kern="1200" dirty="0" err="1" smtClean="0">
                <a:solidFill>
                  <a:schemeClr val="tx1"/>
                </a:solidFill>
                <a:effectLst/>
                <a:latin typeface="+mn-lt"/>
                <a:ea typeface="+mn-ea"/>
                <a:cs typeface="+mn-cs"/>
              </a:rPr>
              <a:t>caffe</a:t>
            </a:r>
            <a:r>
              <a:rPr lang="zh-CN" altLang="en-US" sz="1200" b="0" i="0" kern="1200" dirty="0" smtClean="0">
                <a:solidFill>
                  <a:schemeClr val="tx1"/>
                </a:solidFill>
                <a:effectLst/>
                <a:latin typeface="+mn-lt"/>
                <a:ea typeface="+mn-ea"/>
                <a:cs typeface="+mn-cs"/>
              </a:rPr>
              <a:t>嵌入裁剪来生成图像补丁以增加数据集的大小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a:t>
            </a:r>
            <a:r>
              <a:rPr lang="en-US" altLang="zh-CN" sz="1200" b="0" i="1" kern="1200" dirty="0" smtClean="0">
                <a:solidFill>
                  <a:schemeClr val="tx1"/>
                </a:solidFill>
                <a:effectLst/>
                <a:latin typeface="+mn-lt"/>
                <a:ea typeface="+mn-ea"/>
                <a:cs typeface="+mn-cs"/>
              </a:rPr>
              <a:t>x</a:t>
            </a:r>
            <a:r>
              <a:rPr lang="zh-CN" altLang="en-US" sz="1200" b="0" i="1" kern="1200" dirty="0" smtClean="0">
                <a:solidFill>
                  <a:schemeClr val="tx1"/>
                </a:solidFill>
                <a:effectLst/>
                <a:latin typeface="+mn-lt"/>
                <a:ea typeface="+mn-ea"/>
                <a:cs typeface="+mn-cs"/>
              </a:rPr>
              <a:t>，</a:t>
            </a:r>
            <a:r>
              <a:rPr lang="en-US" altLang="zh-CN" sz="1200" b="0" i="1" kern="1200" dirty="0" smtClean="0">
                <a:solidFill>
                  <a:schemeClr val="tx1"/>
                </a:solidFill>
                <a:effectLst/>
                <a:latin typeface="+mn-lt"/>
                <a:ea typeface="+mn-ea"/>
                <a:cs typeface="+mn-cs"/>
              </a:rPr>
              <a:t>y </a:t>
            </a:r>
            <a:r>
              <a:rPr lang="zh-CN" altLang="en-US" sz="1200" b="0" i="0" kern="1200" dirty="0" smtClean="0">
                <a:solidFill>
                  <a:schemeClr val="tx1"/>
                </a:solidFill>
                <a:effectLst/>
                <a:latin typeface="+mn-lt"/>
                <a:ea typeface="+mn-ea"/>
                <a:cs typeface="+mn-cs"/>
              </a:rPr>
              <a:t>）是滑块的左上</a:t>
            </a:r>
            <a:r>
              <a:rPr lang="zh-CN" altLang="en-US" sz="1200" b="0" i="0" u="none" strike="noStrike" kern="1200" dirty="0" smtClean="0">
                <a:solidFill>
                  <a:schemeClr val="tx1"/>
                </a:solidFill>
                <a:effectLst/>
                <a:latin typeface="+mn-lt"/>
                <a:ea typeface="+mn-ea"/>
                <a:cs typeface="+mn-cs"/>
                <a:hlinkClick r:id="rId3" tooltip="从ScienceDirect的AI生成的主题页面中了解有关顶点坐标的更多信息"/>
              </a:rPr>
              <a:t>顶点坐标</a:t>
            </a:r>
            <a:r>
              <a:rPr lang="zh-CN" altLang="en-US" sz="1200" b="0" i="0" kern="1200" dirty="0" smtClean="0">
                <a:solidFill>
                  <a:schemeClr val="tx1"/>
                </a:solidFill>
                <a:effectLst/>
                <a:latin typeface="+mn-lt"/>
                <a:ea typeface="+mn-ea"/>
                <a:cs typeface="+mn-cs"/>
              </a:rPr>
              <a:t>，用于固定滑块在图像中的位置。</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长 </a:t>
            </a:r>
            <a:r>
              <a:rPr lang="en-US" altLang="zh-CN" sz="1200" b="0" i="0" kern="1200" dirty="0" err="1" smtClean="0">
                <a:solidFill>
                  <a:schemeClr val="tx1"/>
                </a:solidFill>
                <a:effectLst/>
                <a:latin typeface="+mn-lt"/>
                <a:ea typeface="+mn-ea"/>
                <a:cs typeface="+mn-cs"/>
              </a:rPr>
              <a:t>nw</a:t>
            </a:r>
            <a:r>
              <a:rPr lang="zh-CN" altLang="en-US" sz="1200" b="0" i="0" kern="1200" dirty="0" smtClean="0">
                <a:solidFill>
                  <a:schemeClr val="tx1"/>
                </a:solidFill>
                <a:effectLst/>
                <a:latin typeface="+mn-lt"/>
                <a:ea typeface="+mn-ea"/>
                <a:cs typeface="+mn-cs"/>
              </a:rPr>
              <a:t>，宽 </a:t>
            </a:r>
            <a:r>
              <a:rPr lang="en-US" altLang="zh-CN" sz="1200" b="0" i="0" kern="1200" dirty="0" err="1" smtClean="0">
                <a:solidFill>
                  <a:schemeClr val="tx1"/>
                </a:solidFill>
                <a:effectLst/>
                <a:latin typeface="+mn-lt"/>
                <a:ea typeface="+mn-ea"/>
                <a:cs typeface="+mn-cs"/>
              </a:rPr>
              <a:t>nh</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6E2F600-D6BF-48F3-BE94-005CF5FB96EE}" type="slidenum">
              <a:rPr lang="zh-CN" altLang="en-US" smtClean="0"/>
              <a:t>6</a:t>
            </a:fld>
            <a:endParaRPr lang="zh-CN" altLang="en-US"/>
          </a:p>
        </p:txBody>
      </p:sp>
    </p:spTree>
    <p:extLst>
      <p:ext uri="{BB962C8B-B14F-4D97-AF65-F5344CB8AC3E}">
        <p14:creationId xmlns:p14="http://schemas.microsoft.com/office/powerpoint/2010/main" val="2223022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两块</a:t>
            </a:r>
            <a:r>
              <a:rPr lang="en-US" altLang="zh-CN" sz="1200" b="0" i="0" kern="1200" dirty="0" smtClean="0">
                <a:solidFill>
                  <a:schemeClr val="tx1"/>
                </a:solidFill>
                <a:effectLst/>
                <a:latin typeface="+mn-lt"/>
                <a:ea typeface="+mn-ea"/>
                <a:cs typeface="+mn-cs"/>
              </a:rPr>
              <a:t>NVIDIA TITAN</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从头开始训练，</a:t>
            </a:r>
            <a:r>
              <a:rPr lang="en-US" altLang="zh-CN" sz="1200" b="0" i="0" kern="1200" dirty="0" err="1" smtClean="0">
                <a:solidFill>
                  <a:schemeClr val="tx1"/>
                </a:solidFill>
                <a:effectLst/>
                <a:latin typeface="+mn-lt"/>
                <a:ea typeface="+mn-ea"/>
                <a:cs typeface="+mn-cs"/>
              </a:rPr>
              <a:t>resnet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微调</a:t>
            </a:r>
            <a:r>
              <a:rPr lang="zh-CN" altLang="en-US" sz="1200" b="0" i="0" kern="1200" dirty="0" smtClean="0">
                <a:solidFill>
                  <a:schemeClr val="tx1"/>
                </a:solidFill>
                <a:effectLst/>
                <a:latin typeface="+mn-lt"/>
                <a:ea typeface="+mn-ea"/>
                <a:cs typeface="+mn-cs"/>
              </a:rPr>
              <a:t>，和使用 自己的训练模型</a:t>
            </a:r>
            <a:endParaRPr lang="zh-CN" altLang="en-US" dirty="0"/>
          </a:p>
        </p:txBody>
      </p:sp>
      <p:sp>
        <p:nvSpPr>
          <p:cNvPr id="4" name="灯片编号占位符 3"/>
          <p:cNvSpPr>
            <a:spLocks noGrp="1"/>
          </p:cNvSpPr>
          <p:nvPr>
            <p:ph type="sldNum" sz="quarter" idx="10"/>
          </p:nvPr>
        </p:nvSpPr>
        <p:spPr/>
        <p:txBody>
          <a:bodyPr/>
          <a:lstStyle/>
          <a:p>
            <a:fld id="{76E2F600-D6BF-48F3-BE94-005CF5FB96EE}" type="slidenum">
              <a:rPr lang="zh-CN" altLang="en-US" smtClean="0"/>
              <a:t>7</a:t>
            </a:fld>
            <a:endParaRPr lang="zh-CN" altLang="en-US"/>
          </a:p>
        </p:txBody>
      </p:sp>
    </p:spTree>
    <p:extLst>
      <p:ext uri="{BB962C8B-B14F-4D97-AF65-F5344CB8AC3E}">
        <p14:creationId xmlns:p14="http://schemas.microsoft.com/office/powerpoint/2010/main" val="3464510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最具有代表性的区域是教堂</a:t>
            </a:r>
            <a:r>
              <a:rPr lang="zh-CN" altLang="en-US" dirty="0" smtClean="0"/>
              <a:t>变草地</a:t>
            </a:r>
            <a:endParaRPr lang="en-US" altLang="zh-CN" dirty="0" smtClean="0"/>
          </a:p>
          <a:p>
            <a:r>
              <a:rPr lang="zh-CN" altLang="en-US" dirty="0" smtClean="0"/>
              <a:t>游乐园变山或者天空</a:t>
            </a:r>
            <a:endParaRPr lang="zh-CN" altLang="en-US" dirty="0"/>
          </a:p>
        </p:txBody>
      </p:sp>
      <p:sp>
        <p:nvSpPr>
          <p:cNvPr id="4" name="灯片编号占位符 3"/>
          <p:cNvSpPr>
            <a:spLocks noGrp="1"/>
          </p:cNvSpPr>
          <p:nvPr>
            <p:ph type="sldNum" sz="quarter" idx="10"/>
          </p:nvPr>
        </p:nvSpPr>
        <p:spPr/>
        <p:txBody>
          <a:bodyPr/>
          <a:lstStyle/>
          <a:p>
            <a:fld id="{76E2F600-D6BF-48F3-BE94-005CF5FB96EE}" type="slidenum">
              <a:rPr lang="zh-CN" altLang="en-US" smtClean="0"/>
              <a:t>8</a:t>
            </a:fld>
            <a:endParaRPr lang="zh-CN" altLang="en-US"/>
          </a:p>
        </p:txBody>
      </p:sp>
    </p:spTree>
    <p:extLst>
      <p:ext uri="{BB962C8B-B14F-4D97-AF65-F5344CB8AC3E}">
        <p14:creationId xmlns:p14="http://schemas.microsoft.com/office/powerpoint/2010/main" val="70228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低层信息包含更多描述性细节，同一类别的图像共享低层信息。但是高层特征强调</a:t>
            </a:r>
            <a:r>
              <a:rPr lang="zh-CN" altLang="en-US" sz="1200" b="0" i="0" u="none" strike="noStrike" kern="1200" dirty="0" smtClean="0">
                <a:solidFill>
                  <a:schemeClr val="tx1"/>
                </a:solidFill>
                <a:effectLst/>
                <a:latin typeface="+mn-lt"/>
                <a:ea typeface="+mn-ea"/>
                <a:cs typeface="+mn-cs"/>
                <a:hlinkClick r:id="rId3" tooltip="从ScienceDirect的AI生成的主题页面中了解有关语义信息的更多信息"/>
              </a:rPr>
              <a:t>语义信息，</a:t>
            </a:r>
            <a:r>
              <a:rPr lang="zh-CN" altLang="en-US" sz="1200" b="0" i="0" kern="1200" dirty="0" smtClean="0">
                <a:solidFill>
                  <a:schemeClr val="tx1"/>
                </a:solidFill>
                <a:effectLst/>
                <a:latin typeface="+mn-lt"/>
                <a:ea typeface="+mn-ea"/>
                <a:cs typeface="+mn-cs"/>
              </a:rPr>
              <a:t>更加抽象和多样化，使</a:t>
            </a:r>
            <a:r>
              <a:rPr lang="zh-CN" altLang="en-US" sz="1200" b="0" i="0" kern="1200" smtClean="0">
                <a:solidFill>
                  <a:schemeClr val="tx1"/>
                </a:solidFill>
                <a:effectLst/>
                <a:latin typeface="+mn-lt"/>
                <a:ea typeface="+mn-ea"/>
                <a:cs typeface="+mn-cs"/>
              </a:rPr>
              <a:t>过滤器过滤准确度更</a:t>
            </a:r>
            <a:r>
              <a:rPr lang="zh-CN" altLang="en-US" sz="1200" b="0" i="0" kern="1200" dirty="0" smtClean="0">
                <a:solidFill>
                  <a:schemeClr val="tx1"/>
                </a:solidFill>
                <a:effectLst/>
                <a:latin typeface="+mn-lt"/>
                <a:ea typeface="+mn-ea"/>
                <a:cs typeface="+mn-cs"/>
              </a:rPr>
              <a:t>高</a:t>
            </a:r>
            <a:endParaRPr lang="en-US" altLang="zh-CN" dirty="0" smtClean="0"/>
          </a:p>
          <a:p>
            <a:r>
              <a:rPr lang="zh-CN" altLang="en-US" dirty="0" smtClean="0"/>
              <a:t>先</a:t>
            </a:r>
            <a:r>
              <a:rPr lang="zh-CN" altLang="en-US" dirty="0" smtClean="0"/>
              <a:t>定义函数</a:t>
            </a:r>
            <a:r>
              <a:rPr lang="en-US" altLang="zh-CN" dirty="0" smtClean="0"/>
              <a:t>s</a:t>
            </a:r>
            <a:r>
              <a:rPr lang="zh-CN" altLang="en-US" dirty="0" smtClean="0"/>
              <a:t>（</a:t>
            </a:r>
            <a:r>
              <a:rPr lang="en-US" altLang="zh-CN" dirty="0" smtClean="0"/>
              <a:t>v1,v2</a:t>
            </a:r>
            <a:r>
              <a:rPr lang="zh-CN" altLang="en-US" dirty="0" smtClean="0"/>
              <a:t>），</a:t>
            </a:r>
            <a:endParaRPr lang="zh-CN" altLang="en-US" dirty="0"/>
          </a:p>
        </p:txBody>
      </p:sp>
    </p:spTree>
    <p:extLst>
      <p:ext uri="{BB962C8B-B14F-4D97-AF65-F5344CB8AC3E}">
        <p14:creationId xmlns:p14="http://schemas.microsoft.com/office/powerpoint/2010/main" val="4116959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cxnSp>
        <p:nvCxnSpPr>
          <p:cNvPr id="3" name="直接连接符 2"/>
          <p:cNvCxnSpPr/>
          <p:nvPr userDrawn="1"/>
        </p:nvCxnSpPr>
        <p:spPr>
          <a:xfrm flipV="1">
            <a:off x="1325217" y="927652"/>
            <a:ext cx="9342783" cy="13252"/>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cxnSp>
        <p:nvCxnSpPr>
          <p:cNvPr id="6" name="直接连接符 5"/>
          <p:cNvCxnSpPr/>
          <p:nvPr userDrawn="1"/>
        </p:nvCxnSpPr>
        <p:spPr>
          <a:xfrm flipV="1">
            <a:off x="1325217" y="927652"/>
            <a:ext cx="9342783" cy="13252"/>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952455" y="-12701"/>
            <a:ext cx="10492980" cy="68580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cxnSp>
        <p:nvCxnSpPr>
          <p:cNvPr id="4" name="直接连接符 3"/>
          <p:cNvCxnSpPr/>
          <p:nvPr userDrawn="1"/>
        </p:nvCxnSpPr>
        <p:spPr>
          <a:xfrm flipV="1">
            <a:off x="1325217" y="927652"/>
            <a:ext cx="9342783" cy="13252"/>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cxnSp>
        <p:nvCxnSpPr>
          <p:cNvPr id="3" name="直接连接符 2"/>
          <p:cNvCxnSpPr/>
          <p:nvPr userDrawn="1"/>
        </p:nvCxnSpPr>
        <p:spPr>
          <a:xfrm flipV="1">
            <a:off x="1325217" y="927652"/>
            <a:ext cx="9342783" cy="13252"/>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4813"/>
            <a:ext cx="4452788" cy="6862813"/>
          </a:xfrm>
          <a:prstGeom prst="rect">
            <a:avLst/>
          </a:prstGeom>
        </p:spPr>
      </p:pic>
      <p:cxnSp>
        <p:nvCxnSpPr>
          <p:cNvPr id="4" name="直接连接符 3"/>
          <p:cNvCxnSpPr/>
          <p:nvPr userDrawn="1"/>
        </p:nvCxnSpPr>
        <p:spPr>
          <a:xfrm flipV="1">
            <a:off x="1325217" y="927652"/>
            <a:ext cx="9342783" cy="13252"/>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01415" y="1254308"/>
            <a:ext cx="8469199" cy="923330"/>
          </a:xfrm>
          <a:prstGeom prst="rect">
            <a:avLst/>
          </a:prstGeom>
          <a:noFill/>
        </p:spPr>
        <p:txBody>
          <a:bodyPr wrap="square" rtlCol="0">
            <a:spAutoFit/>
          </a:bodyPr>
          <a:lstStyle/>
          <a:p>
            <a:r>
              <a:rPr lang="zh-CN" altLang="en-US" sz="5400" b="1" dirty="0" smtClean="0">
                <a:solidFill>
                  <a:srgbClr val="00B050"/>
                </a:solidFill>
                <a:latin typeface="Rockwell" panose="02060603020205020403" pitchFamily="18" charset="0"/>
              </a:rPr>
              <a:t>文献</a:t>
            </a:r>
            <a:r>
              <a:rPr lang="zh-CN" altLang="en-US" sz="5400" b="1" dirty="0">
                <a:solidFill>
                  <a:srgbClr val="00B050"/>
                </a:solidFill>
                <a:latin typeface="Rockwell" panose="02060603020205020403" pitchFamily="18" charset="0"/>
              </a:rPr>
              <a:t>汇报</a:t>
            </a:r>
            <a:endParaRPr lang="en-US" altLang="zh-CN" sz="5400" b="1" dirty="0">
              <a:solidFill>
                <a:srgbClr val="00B050"/>
              </a:solidFill>
              <a:latin typeface="Rockwell" panose="02060603020205020403" pitchFamily="18" charset="0"/>
            </a:endParaRPr>
          </a:p>
        </p:txBody>
      </p:sp>
      <p:sp>
        <p:nvSpPr>
          <p:cNvPr id="3" name="文本框 2"/>
          <p:cNvSpPr txBox="1"/>
          <p:nvPr/>
        </p:nvSpPr>
        <p:spPr>
          <a:xfrm>
            <a:off x="9225915" y="4754245"/>
            <a:ext cx="2574290" cy="1076325"/>
          </a:xfrm>
          <a:prstGeom prst="rect">
            <a:avLst/>
          </a:prstGeom>
          <a:noFill/>
        </p:spPr>
        <p:txBody>
          <a:bodyPr wrap="square" rtlCol="0">
            <a:spAutoFit/>
          </a:bodyPr>
          <a:lstStyle/>
          <a:p>
            <a:r>
              <a:rPr lang="zh-CN" altLang="en-US" sz="3200" b="1" dirty="0" smtClean="0"/>
              <a:t>  </a:t>
            </a:r>
            <a:r>
              <a:rPr lang="zh-CN" altLang="en-US" sz="3200" b="1" dirty="0" smtClean="0">
                <a:latin typeface="+mn-ea"/>
              </a:rPr>
              <a:t>张鹤</a:t>
            </a:r>
            <a:endParaRPr lang="en-US" altLang="zh-CN" sz="3200" b="1" dirty="0" smtClean="0">
              <a:latin typeface="+mn-ea"/>
            </a:endParaRPr>
          </a:p>
          <a:p>
            <a:r>
              <a:rPr lang="en-US" altLang="zh-CN" sz="3200" b="1" dirty="0" smtClean="0">
                <a:latin typeface="+mn-ea"/>
              </a:rPr>
              <a:t>2019.12.26</a:t>
            </a:r>
            <a:endParaRPr lang="zh-CN" altLang="en-US" sz="3200" b="1" dirty="0">
              <a:latin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03793" y="1359487"/>
            <a:ext cx="10859532" cy="4624629"/>
          </a:xfrm>
          <a:prstGeom prst="rect">
            <a:avLst/>
          </a:prstGeom>
        </p:spPr>
      </p:pic>
      <p:sp>
        <p:nvSpPr>
          <p:cNvPr id="3" name="文本框 2"/>
          <p:cNvSpPr txBox="1"/>
          <p:nvPr/>
        </p:nvSpPr>
        <p:spPr>
          <a:xfrm>
            <a:off x="1456299" y="275515"/>
            <a:ext cx="4797960" cy="521970"/>
          </a:xfrm>
          <a:prstGeom prst="rect">
            <a:avLst/>
          </a:prstGeom>
          <a:noFill/>
        </p:spPr>
        <p:txBody>
          <a:bodyPr wrap="square" rtlCol="0">
            <a:spAutoFit/>
          </a:bodyPr>
          <a:lstStyle/>
          <a:p>
            <a:r>
              <a:rPr lang="zh-CN" altLang="en-US" sz="2800" dirty="0" smtClean="0">
                <a:solidFill>
                  <a:srgbClr val="4B11BF"/>
                </a:solidFill>
              </a:rPr>
              <a:t>总体方法</a:t>
            </a:r>
            <a:endParaRPr lang="zh-CN" altLang="en-US" sz="2800" dirty="0">
              <a:solidFill>
                <a:srgbClr val="4B11BF"/>
              </a:solidFill>
            </a:endParaRPr>
          </a:p>
        </p:txBody>
      </p:sp>
    </p:spTree>
    <p:extLst>
      <p:ext uri="{BB962C8B-B14F-4D97-AF65-F5344CB8AC3E}">
        <p14:creationId xmlns:p14="http://schemas.microsoft.com/office/powerpoint/2010/main" val="24027750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56299" y="275515"/>
            <a:ext cx="4797960" cy="521970"/>
          </a:xfrm>
          <a:prstGeom prst="rect">
            <a:avLst/>
          </a:prstGeom>
          <a:noFill/>
        </p:spPr>
        <p:txBody>
          <a:bodyPr wrap="square" rtlCol="0">
            <a:spAutoFit/>
          </a:bodyPr>
          <a:lstStyle/>
          <a:p>
            <a:r>
              <a:rPr lang="zh-CN" altLang="en-US" sz="2800" dirty="0" smtClean="0">
                <a:solidFill>
                  <a:srgbClr val="4B11BF"/>
                </a:solidFill>
              </a:rPr>
              <a:t>实验结果对比</a:t>
            </a:r>
            <a:endParaRPr lang="zh-CN" altLang="en-US" sz="2800" dirty="0">
              <a:solidFill>
                <a:srgbClr val="4B11BF"/>
              </a:solidFill>
            </a:endParaRPr>
          </a:p>
        </p:txBody>
      </p:sp>
      <p:pic>
        <p:nvPicPr>
          <p:cNvPr id="2" name="图片 1"/>
          <p:cNvPicPr>
            <a:picLocks noChangeAspect="1"/>
          </p:cNvPicPr>
          <p:nvPr/>
        </p:nvPicPr>
        <p:blipFill rotWithShape="1">
          <a:blip r:embed="rId3"/>
          <a:srcRect t="4916"/>
          <a:stretch/>
        </p:blipFill>
        <p:spPr>
          <a:xfrm>
            <a:off x="512601" y="993140"/>
            <a:ext cx="3505200" cy="2517775"/>
          </a:xfrm>
          <a:prstGeom prst="rect">
            <a:avLst/>
          </a:prstGeom>
        </p:spPr>
      </p:pic>
      <p:pic>
        <p:nvPicPr>
          <p:cNvPr id="4" name="图片 3"/>
          <p:cNvPicPr>
            <a:picLocks noChangeAspect="1"/>
          </p:cNvPicPr>
          <p:nvPr/>
        </p:nvPicPr>
        <p:blipFill rotWithShape="1">
          <a:blip r:embed="rId4"/>
          <a:srcRect t="6040"/>
          <a:stretch/>
        </p:blipFill>
        <p:spPr>
          <a:xfrm>
            <a:off x="4467615" y="990320"/>
            <a:ext cx="3571875" cy="2326920"/>
          </a:xfrm>
          <a:prstGeom prst="rect">
            <a:avLst/>
          </a:prstGeom>
        </p:spPr>
      </p:pic>
      <p:pic>
        <p:nvPicPr>
          <p:cNvPr id="6" name="图片 5"/>
          <p:cNvPicPr>
            <a:picLocks noChangeAspect="1"/>
          </p:cNvPicPr>
          <p:nvPr/>
        </p:nvPicPr>
        <p:blipFill>
          <a:blip r:embed="rId5"/>
          <a:stretch>
            <a:fillRect/>
          </a:stretch>
        </p:blipFill>
        <p:spPr>
          <a:xfrm>
            <a:off x="8267890" y="993140"/>
            <a:ext cx="3648075" cy="2324100"/>
          </a:xfrm>
          <a:prstGeom prst="rect">
            <a:avLst/>
          </a:prstGeom>
        </p:spPr>
      </p:pic>
      <p:pic>
        <p:nvPicPr>
          <p:cNvPr id="7" name="图片 6"/>
          <p:cNvPicPr>
            <a:picLocks noChangeAspect="1"/>
          </p:cNvPicPr>
          <p:nvPr/>
        </p:nvPicPr>
        <p:blipFill>
          <a:blip r:embed="rId6"/>
          <a:stretch>
            <a:fillRect/>
          </a:stretch>
        </p:blipFill>
        <p:spPr>
          <a:xfrm>
            <a:off x="569751" y="3455670"/>
            <a:ext cx="3448050" cy="2466975"/>
          </a:xfrm>
          <a:prstGeom prst="rect">
            <a:avLst/>
          </a:prstGeom>
        </p:spPr>
      </p:pic>
      <p:pic>
        <p:nvPicPr>
          <p:cNvPr id="8" name="图片 7"/>
          <p:cNvPicPr>
            <a:picLocks noChangeAspect="1"/>
          </p:cNvPicPr>
          <p:nvPr/>
        </p:nvPicPr>
        <p:blipFill>
          <a:blip r:embed="rId7"/>
          <a:stretch>
            <a:fillRect/>
          </a:stretch>
        </p:blipFill>
        <p:spPr>
          <a:xfrm>
            <a:off x="4381891" y="3317240"/>
            <a:ext cx="3743325" cy="3048000"/>
          </a:xfrm>
          <a:prstGeom prst="rect">
            <a:avLst/>
          </a:prstGeom>
        </p:spPr>
      </p:pic>
      <p:pic>
        <p:nvPicPr>
          <p:cNvPr id="9" name="图片 8"/>
          <p:cNvPicPr>
            <a:picLocks noChangeAspect="1"/>
          </p:cNvPicPr>
          <p:nvPr/>
        </p:nvPicPr>
        <p:blipFill>
          <a:blip r:embed="rId8"/>
          <a:stretch>
            <a:fillRect/>
          </a:stretch>
        </p:blipFill>
        <p:spPr>
          <a:xfrm>
            <a:off x="8267890" y="3317240"/>
            <a:ext cx="3581400" cy="2676525"/>
          </a:xfrm>
          <a:prstGeom prst="rect">
            <a:avLst/>
          </a:prstGeom>
        </p:spPr>
      </p:pic>
    </p:spTree>
    <p:extLst>
      <p:ext uri="{BB962C8B-B14F-4D97-AF65-F5344CB8AC3E}">
        <p14:creationId xmlns:p14="http://schemas.microsoft.com/office/powerpoint/2010/main" val="13871026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86143" y="996632"/>
            <a:ext cx="10025698" cy="5513683"/>
          </a:xfrm>
          <a:prstGeom prst="rect">
            <a:avLst/>
          </a:prstGeom>
        </p:spPr>
      </p:pic>
      <p:sp>
        <p:nvSpPr>
          <p:cNvPr id="3" name="文本框 2"/>
          <p:cNvSpPr txBox="1"/>
          <p:nvPr/>
        </p:nvSpPr>
        <p:spPr>
          <a:xfrm>
            <a:off x="1456299" y="275515"/>
            <a:ext cx="4797960" cy="521970"/>
          </a:xfrm>
          <a:prstGeom prst="rect">
            <a:avLst/>
          </a:prstGeom>
          <a:noFill/>
        </p:spPr>
        <p:txBody>
          <a:bodyPr wrap="square" rtlCol="0">
            <a:spAutoFit/>
          </a:bodyPr>
          <a:lstStyle/>
          <a:p>
            <a:r>
              <a:rPr lang="zh-CN" altLang="en-US" sz="2800" dirty="0" smtClean="0">
                <a:solidFill>
                  <a:srgbClr val="4B11BF"/>
                </a:solidFill>
              </a:rPr>
              <a:t>有</a:t>
            </a:r>
            <a:r>
              <a:rPr lang="zh-CN" altLang="en-US" sz="2800" dirty="0">
                <a:solidFill>
                  <a:srgbClr val="4B11BF"/>
                </a:solidFill>
              </a:rPr>
              <a:t>数据</a:t>
            </a:r>
            <a:r>
              <a:rPr lang="zh-CN" altLang="en-US" sz="2800" dirty="0" smtClean="0">
                <a:solidFill>
                  <a:srgbClr val="4B11BF"/>
                </a:solidFill>
              </a:rPr>
              <a:t>过滤的对比</a:t>
            </a:r>
            <a:endParaRPr lang="zh-CN" altLang="en-US" sz="2800" dirty="0">
              <a:solidFill>
                <a:srgbClr val="4B11BF"/>
              </a:solidFill>
            </a:endParaRPr>
          </a:p>
        </p:txBody>
      </p:sp>
    </p:spTree>
    <p:extLst>
      <p:ext uri="{BB962C8B-B14F-4D97-AF65-F5344CB8AC3E}">
        <p14:creationId xmlns:p14="http://schemas.microsoft.com/office/powerpoint/2010/main" val="13835629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4109" y="2570521"/>
            <a:ext cx="3801362" cy="923330"/>
          </a:xfrm>
          <a:prstGeom prst="rect">
            <a:avLst/>
          </a:prstGeom>
          <a:noFill/>
        </p:spPr>
        <p:txBody>
          <a:bodyPr wrap="none" lIns="91440" tIns="45720" rIns="91440" bIns="45720">
            <a:spAutoFit/>
          </a:bodyPr>
          <a:lstStyle/>
          <a:p>
            <a:pPr algn="ctr"/>
            <a:r>
              <a:rPr lang="en-US" altLang="zh-CN" sz="5400" b="1" cap="none" spc="0" dirty="0" smtClean="0">
                <a:ln w="12700">
                  <a:solidFill>
                    <a:schemeClr val="accent1"/>
                  </a:solidFill>
                  <a:prstDash val="solid"/>
                </a:ln>
                <a:solidFill>
                  <a:srgbClr val="92D050"/>
                </a:solidFill>
                <a:effectLst>
                  <a:outerShdw dist="38100" dir="2640000" algn="bl" rotWithShape="0">
                    <a:schemeClr val="accent1"/>
                  </a:outerShdw>
                </a:effectLst>
              </a:rPr>
              <a:t>Thank You!</a:t>
            </a:r>
            <a:endParaRPr lang="zh-CN" altLang="en-US" sz="5400" b="1" cap="none" spc="0" dirty="0">
              <a:ln w="12700">
                <a:solidFill>
                  <a:schemeClr val="accent1"/>
                </a:solidFill>
                <a:prstDash val="solid"/>
              </a:ln>
              <a:solidFill>
                <a:srgbClr val="92D050"/>
              </a:solidFill>
              <a:effectLst>
                <a:outerShdw dist="38100" dir="2640000" algn="bl" rotWithShape="0">
                  <a:schemeClr val="accent1"/>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ieeexplore.ieee.org/mediastore_new/IEEE/content/media/8359997/8363198/8363717/8363717-fig-2-source-large.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文本框 11"/>
          <p:cNvSpPr txBox="1"/>
          <p:nvPr/>
        </p:nvSpPr>
        <p:spPr>
          <a:xfrm>
            <a:off x="1473444" y="258370"/>
            <a:ext cx="4797960" cy="523220"/>
          </a:xfrm>
          <a:prstGeom prst="rect">
            <a:avLst/>
          </a:prstGeom>
          <a:noFill/>
        </p:spPr>
        <p:txBody>
          <a:bodyPr wrap="square" rtlCol="0">
            <a:spAutoFit/>
          </a:bodyPr>
          <a:lstStyle/>
          <a:p>
            <a:r>
              <a:rPr lang="zh-CN" altLang="en-US" sz="2800" dirty="0" smtClean="0">
                <a:solidFill>
                  <a:srgbClr val="4B11BF"/>
                </a:solidFill>
              </a:rPr>
              <a:t>文献</a:t>
            </a:r>
            <a:endParaRPr lang="zh-CN" altLang="en-US" sz="2800" dirty="0">
              <a:solidFill>
                <a:srgbClr val="4B11BF"/>
              </a:solidFill>
            </a:endParaRPr>
          </a:p>
        </p:txBody>
      </p:sp>
      <p:sp>
        <p:nvSpPr>
          <p:cNvPr id="4" name="Rectangle 1"/>
          <p:cNvSpPr>
            <a:spLocks noChangeArrowheads="1"/>
          </p:cNvSpPr>
          <p:nvPr/>
        </p:nvSpPr>
        <p:spPr bwMode="auto">
          <a:xfrm>
            <a:off x="4010025" y="2157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 name="矩形 4"/>
          <p:cNvSpPr/>
          <p:nvPr/>
        </p:nvSpPr>
        <p:spPr>
          <a:xfrm>
            <a:off x="1249112" y="1779898"/>
            <a:ext cx="9509525" cy="3169285"/>
          </a:xfrm>
          <a:prstGeom prst="rect">
            <a:avLst/>
          </a:prstGeom>
        </p:spPr>
        <p:txBody>
          <a:bodyPr wrap="square">
            <a:spAutoFit/>
          </a:bodyPr>
          <a:lstStyle/>
          <a:p>
            <a:pPr algn="just"/>
            <a:r>
              <a:rPr lang="en-US" altLang="zh-CN" sz="3600">
                <a:latin typeface="Arial" panose="020B0604020202020204" pitchFamily="34" charset="0"/>
                <a:cs typeface="Arial" panose="020B0604020202020204" pitchFamily="34" charset="0"/>
              </a:rPr>
              <a:t>Liu S , Tian G , Xu Y . A novel scene classification model combining </a:t>
            </a:r>
            <a:r>
              <a:rPr lang="en-US" altLang="zh-CN" sz="3600">
                <a:solidFill>
                  <a:srgbClr val="FF0000"/>
                </a:solidFill>
                <a:latin typeface="Arial" panose="020B0604020202020204" pitchFamily="34" charset="0"/>
                <a:cs typeface="Arial" panose="020B0604020202020204" pitchFamily="34" charset="0"/>
              </a:rPr>
              <a:t>ResNet</a:t>
            </a:r>
            <a:r>
              <a:rPr lang="en-US" altLang="zh-CN" sz="3600">
                <a:latin typeface="Arial" panose="020B0604020202020204" pitchFamily="34" charset="0"/>
                <a:cs typeface="Arial" panose="020B0604020202020204" pitchFamily="34" charset="0"/>
              </a:rPr>
              <a:t> based </a:t>
            </a:r>
            <a:r>
              <a:rPr lang="en-US" altLang="zh-CN" sz="3600">
                <a:solidFill>
                  <a:srgbClr val="FFC000"/>
                </a:solidFill>
                <a:latin typeface="Arial" panose="020B0604020202020204" pitchFamily="34" charset="0"/>
                <a:cs typeface="Arial" panose="020B0604020202020204" pitchFamily="34" charset="0"/>
              </a:rPr>
              <a:t>transfer learning </a:t>
            </a:r>
            <a:r>
              <a:rPr lang="en-US" altLang="zh-CN" sz="3600">
                <a:solidFill>
                  <a:schemeClr val="tx1"/>
                </a:solidFill>
                <a:latin typeface="Arial" panose="020B0604020202020204" pitchFamily="34" charset="0"/>
                <a:cs typeface="Arial" panose="020B0604020202020204" pitchFamily="34" charset="0"/>
              </a:rPr>
              <a:t>and</a:t>
            </a:r>
            <a:r>
              <a:rPr lang="en-US" altLang="zh-CN" sz="3600">
                <a:solidFill>
                  <a:srgbClr val="FFC000"/>
                </a:solidFill>
                <a:latin typeface="Arial" panose="020B0604020202020204" pitchFamily="34" charset="0"/>
                <a:cs typeface="Arial" panose="020B0604020202020204" pitchFamily="34" charset="0"/>
              </a:rPr>
              <a:t> </a:t>
            </a:r>
            <a:r>
              <a:rPr lang="en-US" altLang="zh-CN" sz="3600">
                <a:solidFill>
                  <a:srgbClr val="FF0000"/>
                </a:solidFill>
                <a:latin typeface="Arial" panose="020B0604020202020204" pitchFamily="34" charset="0"/>
                <a:cs typeface="Arial" panose="020B0604020202020204" pitchFamily="34" charset="0"/>
              </a:rPr>
              <a:t>data augmentation with a filter</a:t>
            </a:r>
            <a:r>
              <a:rPr lang="en-US" altLang="zh-CN" sz="3600">
                <a:latin typeface="Arial" panose="020B0604020202020204" pitchFamily="34" charset="0"/>
                <a:cs typeface="Arial" panose="020B0604020202020204" pitchFamily="34" charset="0"/>
              </a:rPr>
              <a:t>[J]. </a:t>
            </a:r>
            <a:r>
              <a:rPr lang="en-US" altLang="zh-CN" sz="3600" u="sng">
                <a:latin typeface="Arial" panose="020B0604020202020204" pitchFamily="34" charset="0"/>
                <a:cs typeface="Arial" panose="020B0604020202020204" pitchFamily="34" charset="0"/>
              </a:rPr>
              <a:t>Neurocomputing</a:t>
            </a:r>
            <a:r>
              <a:rPr lang="en-US" altLang="zh-CN" sz="3600">
                <a:latin typeface="Arial" panose="020B0604020202020204" pitchFamily="34" charset="0"/>
                <a:cs typeface="Arial" panose="020B0604020202020204" pitchFamily="34" charset="0"/>
              </a:rPr>
              <a:t>, 2019.</a:t>
            </a:r>
          </a:p>
          <a:p>
            <a:endParaRPr lang="en-US" altLang="zh-CN" sz="2800" dirty="0"/>
          </a:p>
          <a:p>
            <a:pPr algn="just"/>
            <a:endParaRPr lang="en-US" altLang="zh-CN" sz="2800" dirty="0">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6299" y="275515"/>
            <a:ext cx="4797960" cy="523220"/>
          </a:xfrm>
          <a:prstGeom prst="rect">
            <a:avLst/>
          </a:prstGeom>
          <a:noFill/>
        </p:spPr>
        <p:txBody>
          <a:bodyPr wrap="square" rtlCol="0">
            <a:spAutoFit/>
          </a:bodyPr>
          <a:lstStyle/>
          <a:p>
            <a:r>
              <a:rPr lang="zh-CN" altLang="en-US" sz="2800" dirty="0">
                <a:solidFill>
                  <a:srgbClr val="4B11BF"/>
                </a:solidFill>
              </a:rPr>
              <a:t>摘要</a:t>
            </a:r>
          </a:p>
        </p:txBody>
      </p:sp>
      <p:sp>
        <p:nvSpPr>
          <p:cNvPr id="2" name="文本框 1"/>
          <p:cNvSpPr txBox="1"/>
          <p:nvPr/>
        </p:nvSpPr>
        <p:spPr>
          <a:xfrm>
            <a:off x="401216" y="929640"/>
            <a:ext cx="11336694" cy="5631180"/>
          </a:xfrm>
          <a:prstGeom prst="rect">
            <a:avLst/>
          </a:prstGeom>
          <a:noFill/>
        </p:spPr>
        <p:txBody>
          <a:bodyPr wrap="square" rtlCol="0">
            <a:spAutoFit/>
          </a:bodyPr>
          <a:lstStyle/>
          <a:p>
            <a:r>
              <a:rPr lang="zh-CN" altLang="en-US" sz="2400" dirty="0"/>
              <a:t>Scene classification is a significant aspect of computer vision. Convolutional neural networks (CNNs), a development of deep learning, are a well-understood tool for image classification. But </a:t>
            </a:r>
            <a:r>
              <a:rPr lang="zh-CN" altLang="en-US" sz="2400" u="sng" dirty="0"/>
              <a:t>training CNNs requires large-scale datasets</a:t>
            </a:r>
            <a:r>
              <a:rPr lang="zh-CN" altLang="en-US" sz="2400" dirty="0"/>
              <a:t>. Transfer learning addresses this problem and produces a solution for small-scale datasets. Because scene image classification is more complex than common image classification. We propose a novel </a:t>
            </a:r>
            <a:r>
              <a:rPr lang="zh-CN" altLang="en-US" sz="2400" dirty="0">
                <a:solidFill>
                  <a:srgbClr val="FF0000"/>
                </a:solidFill>
              </a:rPr>
              <a:t>ResNet</a:t>
            </a:r>
            <a:r>
              <a:rPr lang="zh-CN" altLang="en-US" sz="2400" dirty="0"/>
              <a:t> based </a:t>
            </a:r>
            <a:r>
              <a:rPr lang="zh-CN" altLang="en-US" sz="2400" u="sng" dirty="0"/>
              <a:t>transfer learning model utilizing multi-layer feature fusion</a:t>
            </a:r>
            <a:r>
              <a:rPr lang="zh-CN" altLang="en-US" sz="2400" dirty="0"/>
              <a:t>, taking full advantage of </a:t>
            </a:r>
            <a:r>
              <a:rPr lang="zh-CN" altLang="en-US" sz="2400" u="sng" dirty="0"/>
              <a:t>interlayer discriminating features</a:t>
            </a:r>
            <a:r>
              <a:rPr lang="zh-CN" altLang="en-US" sz="2400" dirty="0"/>
              <a:t> and fusing them for classification by </a:t>
            </a:r>
            <a:r>
              <a:rPr lang="zh-CN" altLang="en-US" sz="2400" u="sng" dirty="0"/>
              <a:t>softmax regression</a:t>
            </a:r>
            <a:r>
              <a:rPr lang="zh-CN" altLang="en-US" sz="2400" dirty="0"/>
              <a:t>. In addition, a novel </a:t>
            </a:r>
            <a:r>
              <a:rPr lang="zh-CN" altLang="en-US" sz="2400" dirty="0">
                <a:solidFill>
                  <a:srgbClr val="FF0000"/>
                </a:solidFill>
              </a:rPr>
              <a:t>data augmentation method with a filter</a:t>
            </a:r>
            <a:r>
              <a:rPr lang="zh-CN" altLang="en-US" sz="2400" u="sng" dirty="0"/>
              <a:t> </a:t>
            </a:r>
            <a:r>
              <a:rPr lang="zh-CN" altLang="en-US" sz="2400" dirty="0"/>
              <a:t>useful for small-scale datasets is presented. </a:t>
            </a:r>
            <a:r>
              <a:rPr lang="zh-CN" altLang="en-US" sz="2400" dirty="0">
                <a:solidFill>
                  <a:schemeClr val="accent2">
                    <a:lumMod val="75000"/>
                  </a:schemeClr>
                </a:solidFill>
              </a:rPr>
              <a:t>New image patches are generated by sliding block cropping of a raw image, which are then filtered to insure that the new images sufficiently represent the original categorization.</a:t>
            </a:r>
            <a:r>
              <a:rPr lang="zh-CN" altLang="en-US" sz="2400" dirty="0">
                <a:solidFill>
                  <a:srgbClr val="FF0000"/>
                </a:solidFill>
              </a:rPr>
              <a:t> </a:t>
            </a:r>
            <a:r>
              <a:rPr lang="zh-CN" altLang="en-US" sz="2400" dirty="0"/>
              <a:t>Our new ResNet based transfer learning model with enhanced data augmentation is evaluated on </a:t>
            </a:r>
            <a:r>
              <a:rPr lang="zh-CN" altLang="en-US" sz="2400" dirty="0">
                <a:solidFill>
                  <a:srgbClr val="FFC000"/>
                </a:solidFill>
              </a:rPr>
              <a:t>six benchmark scene datasets</a:t>
            </a:r>
            <a:r>
              <a:rPr lang="zh-CN" altLang="en-US" sz="2400" dirty="0"/>
              <a:t> (LF, OT, FP, LS, MIT67, SUN397). </a:t>
            </a:r>
            <a:r>
              <a:rPr lang="zh-CN" altLang="en-US" sz="2400" dirty="0" smtClean="0"/>
              <a:t>Extensive experimental </a:t>
            </a:r>
            <a:r>
              <a:rPr lang="zh-CN" altLang="en-US" sz="2400" dirty="0"/>
              <a:t>results show that on the six datasets our method obtains </a:t>
            </a:r>
            <a:r>
              <a:rPr lang="zh-CN" altLang="en-US" sz="2400" u="sng" dirty="0"/>
              <a:t>better accuracy </a:t>
            </a:r>
            <a:r>
              <a:rPr lang="zh-CN" altLang="en-US" sz="2400" dirty="0"/>
              <a:t>than other state-of-the-art models.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6299" y="275515"/>
            <a:ext cx="4797960" cy="521970"/>
          </a:xfrm>
          <a:prstGeom prst="rect">
            <a:avLst/>
          </a:prstGeom>
          <a:noFill/>
        </p:spPr>
        <p:txBody>
          <a:bodyPr wrap="square" rtlCol="0">
            <a:spAutoFit/>
          </a:bodyPr>
          <a:lstStyle/>
          <a:p>
            <a:r>
              <a:rPr lang="zh-CN" altLang="en-US" sz="2800" dirty="0">
                <a:solidFill>
                  <a:srgbClr val="4B11BF"/>
                </a:solidFill>
              </a:rPr>
              <a:t>主要贡献</a:t>
            </a:r>
          </a:p>
        </p:txBody>
      </p:sp>
      <p:sp>
        <p:nvSpPr>
          <p:cNvPr id="2" name="文本框 1"/>
          <p:cNvSpPr txBox="1"/>
          <p:nvPr/>
        </p:nvSpPr>
        <p:spPr>
          <a:xfrm>
            <a:off x="763905" y="1624330"/>
            <a:ext cx="10663555" cy="4399915"/>
          </a:xfrm>
          <a:prstGeom prst="rect">
            <a:avLst/>
          </a:prstGeom>
          <a:noFill/>
        </p:spPr>
        <p:txBody>
          <a:bodyPr wrap="square" rtlCol="0">
            <a:spAutoFit/>
          </a:bodyPr>
          <a:lstStyle/>
          <a:p>
            <a:pPr marL="514350" indent="-514350">
              <a:buFont typeface="Arial" panose="020B0604020202020204" pitchFamily="34" charset="0"/>
              <a:buAutoNum type="arabicPeriod"/>
            </a:pPr>
            <a:r>
              <a:rPr lang="zh-CN" altLang="en-US" sz="2800" dirty="0"/>
              <a:t>提出了一种基于预训练ResNet的新型转移学习模型，并结合了多层特征融合进行场景分类。</a:t>
            </a:r>
          </a:p>
          <a:p>
            <a:pPr marL="1371600" lvl="2" indent="-457200">
              <a:buFont typeface="Arial" panose="020B0604020202020204" pitchFamily="34" charset="0"/>
              <a:buChar char="•"/>
            </a:pPr>
            <a:r>
              <a:rPr lang="en-US" altLang="zh-CN" sz="2800" dirty="0"/>
              <a:t>18</a:t>
            </a:r>
            <a:r>
              <a:rPr lang="zh-CN" altLang="en-US" sz="2800" dirty="0"/>
              <a:t>层</a:t>
            </a:r>
          </a:p>
          <a:p>
            <a:pPr marL="1371600" lvl="2" indent="-457200">
              <a:buFont typeface="Arial" panose="020B0604020202020204" pitchFamily="34" charset="0"/>
              <a:buChar char="•"/>
            </a:pPr>
            <a:r>
              <a:rPr lang="zh-CN" altLang="en-US" sz="2800" dirty="0"/>
              <a:t>全局平均池化（GAP）用于从中间层提取特征</a:t>
            </a:r>
          </a:p>
          <a:p>
            <a:pPr marL="1371600" lvl="2" indent="-457200">
              <a:buFont typeface="Arial" panose="020B0604020202020204" pitchFamily="34" charset="0"/>
              <a:buChar char="•"/>
            </a:pPr>
            <a:r>
              <a:rPr lang="zh-CN" altLang="en-US" sz="2800" dirty="0"/>
              <a:t>特征线性融合并通过softmax回归进行分类</a:t>
            </a:r>
          </a:p>
          <a:p>
            <a:pPr marL="514350" lvl="1" indent="-514350">
              <a:buFont typeface="+mj-lt"/>
              <a:buAutoNum type="arabicPeriod" startAt="2"/>
            </a:pPr>
            <a:r>
              <a:rPr lang="zh-CN" altLang="en-US" sz="2800" dirty="0"/>
              <a:t>一种有效的图像补丁创建和数据过滤数据增强方法被应用于场景数据集，以生成足够且合适的数据进行训练。</a:t>
            </a:r>
          </a:p>
          <a:p>
            <a:pPr lvl="3" indent="-457200">
              <a:buFont typeface="Arial" panose="020B0604020202020204" pitchFamily="34" charset="0"/>
              <a:buChar char="•"/>
            </a:pPr>
            <a:r>
              <a:rPr lang="zh-CN" altLang="en-US" sz="2800" dirty="0"/>
              <a:t>由滑块生成并使用预训练的152层ResNet过滤的图像斑块</a:t>
            </a:r>
          </a:p>
          <a:p>
            <a:pPr lvl="3" indent="-457200">
              <a:buFont typeface="Arial" panose="020B0604020202020204" pitchFamily="34" charset="0"/>
              <a:buChar char="•"/>
            </a:pPr>
            <a:r>
              <a:rPr lang="zh-CN" altLang="en-US" sz="2800" dirty="0"/>
              <a:t>数据选择</a:t>
            </a:r>
          </a:p>
          <a:p>
            <a:pPr marL="514350" lvl="0" indent="-514350">
              <a:buFont typeface="Arial" panose="020B0604020202020204" pitchFamily="34" charset="0"/>
              <a:buNone/>
            </a:pPr>
            <a:endParaRPr lang="en-US" altLang="zh-CN"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r="500" b="1540"/>
          <a:stretch/>
        </p:blipFill>
        <p:spPr>
          <a:xfrm>
            <a:off x="927077" y="1227908"/>
            <a:ext cx="10308613" cy="5310052"/>
          </a:xfrm>
          <a:prstGeom prst="rect">
            <a:avLst/>
          </a:prstGeom>
        </p:spPr>
      </p:pic>
      <p:sp>
        <p:nvSpPr>
          <p:cNvPr id="5" name="文本框 4"/>
          <p:cNvSpPr txBox="1"/>
          <p:nvPr/>
        </p:nvSpPr>
        <p:spPr>
          <a:xfrm>
            <a:off x="1456298" y="275515"/>
            <a:ext cx="6281811" cy="523220"/>
          </a:xfrm>
          <a:prstGeom prst="rect">
            <a:avLst/>
          </a:prstGeom>
          <a:noFill/>
        </p:spPr>
        <p:txBody>
          <a:bodyPr wrap="square" rtlCol="0">
            <a:spAutoFit/>
          </a:bodyPr>
          <a:lstStyle/>
          <a:p>
            <a:r>
              <a:rPr lang="zh-CN" altLang="en-US" sz="2800" dirty="0">
                <a:solidFill>
                  <a:srgbClr val="4B11BF"/>
                </a:solidFill>
              </a:rPr>
              <a:t>基于</a:t>
            </a:r>
            <a:r>
              <a:rPr lang="en-US" altLang="zh-CN" sz="2800" dirty="0" err="1">
                <a:solidFill>
                  <a:srgbClr val="4B11BF"/>
                </a:solidFill>
              </a:rPr>
              <a:t>ResNet</a:t>
            </a:r>
            <a:r>
              <a:rPr lang="zh-CN" altLang="en-US" sz="2800" dirty="0">
                <a:solidFill>
                  <a:srgbClr val="4B11BF"/>
                </a:solidFill>
              </a:rPr>
              <a:t>和特征融合</a:t>
            </a:r>
            <a:r>
              <a:rPr lang="zh-CN" altLang="en-US" sz="2800" dirty="0" smtClean="0">
                <a:solidFill>
                  <a:srgbClr val="4B11BF"/>
                </a:solidFill>
              </a:rPr>
              <a:t>的迁移学习</a:t>
            </a:r>
            <a:r>
              <a:rPr lang="zh-CN" altLang="en-US" sz="2800" dirty="0" smtClean="0">
                <a:solidFill>
                  <a:srgbClr val="4B11BF"/>
                </a:solidFill>
              </a:rPr>
              <a:t>模型</a:t>
            </a:r>
            <a:endParaRPr lang="zh-CN" altLang="en-US" sz="2800" dirty="0">
              <a:solidFill>
                <a:srgbClr val="4B11B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56298" y="275515"/>
            <a:ext cx="6281811" cy="523220"/>
          </a:xfrm>
          <a:prstGeom prst="rect">
            <a:avLst/>
          </a:prstGeom>
          <a:noFill/>
        </p:spPr>
        <p:txBody>
          <a:bodyPr wrap="square" rtlCol="0">
            <a:spAutoFit/>
          </a:bodyPr>
          <a:lstStyle/>
          <a:p>
            <a:r>
              <a:rPr lang="zh-CN" altLang="en-US" sz="2800" dirty="0" smtClean="0">
                <a:solidFill>
                  <a:srgbClr val="4B11BF"/>
                </a:solidFill>
              </a:rPr>
              <a:t>数据扩充</a:t>
            </a:r>
            <a:endParaRPr lang="zh-CN" altLang="en-US" sz="2800" dirty="0">
              <a:solidFill>
                <a:srgbClr val="4B11BF"/>
              </a:solidFill>
            </a:endParaRPr>
          </a:p>
        </p:txBody>
      </p:sp>
      <p:pic>
        <p:nvPicPr>
          <p:cNvPr id="3" name="图片 2"/>
          <p:cNvPicPr>
            <a:picLocks noChangeAspect="1"/>
          </p:cNvPicPr>
          <p:nvPr/>
        </p:nvPicPr>
        <p:blipFill>
          <a:blip r:embed="rId3"/>
          <a:stretch>
            <a:fillRect/>
          </a:stretch>
        </p:blipFill>
        <p:spPr>
          <a:xfrm>
            <a:off x="2102319" y="972753"/>
            <a:ext cx="7559039" cy="5692901"/>
          </a:xfrm>
          <a:prstGeom prst="rect">
            <a:avLst/>
          </a:prstGeom>
        </p:spPr>
      </p:pic>
    </p:spTree>
    <p:extLst>
      <p:ext uri="{BB962C8B-B14F-4D97-AF65-F5344CB8AC3E}">
        <p14:creationId xmlns:p14="http://schemas.microsoft.com/office/powerpoint/2010/main" val="3873370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824162" y="1066800"/>
            <a:ext cx="6543675" cy="5791200"/>
          </a:xfrm>
          <a:prstGeom prst="rect">
            <a:avLst/>
          </a:prstGeom>
        </p:spPr>
      </p:pic>
      <p:sp>
        <p:nvSpPr>
          <p:cNvPr id="5" name="文本框 4"/>
          <p:cNvSpPr txBox="1"/>
          <p:nvPr/>
        </p:nvSpPr>
        <p:spPr>
          <a:xfrm>
            <a:off x="1456299" y="275515"/>
            <a:ext cx="4797960" cy="521970"/>
          </a:xfrm>
          <a:prstGeom prst="rect">
            <a:avLst/>
          </a:prstGeom>
          <a:noFill/>
        </p:spPr>
        <p:txBody>
          <a:bodyPr wrap="square" rtlCol="0">
            <a:spAutoFit/>
          </a:bodyPr>
          <a:lstStyle/>
          <a:p>
            <a:r>
              <a:rPr lang="zh-CN" altLang="en-US" sz="2800" dirty="0" smtClean="0">
                <a:solidFill>
                  <a:srgbClr val="4B11BF"/>
                </a:solidFill>
              </a:rPr>
              <a:t>训练模型学习策略对比</a:t>
            </a:r>
            <a:endParaRPr lang="zh-CN" altLang="en-US" sz="2800" dirty="0">
              <a:solidFill>
                <a:srgbClr val="4B11BF"/>
              </a:solidFill>
            </a:endParaRPr>
          </a:p>
        </p:txBody>
      </p:sp>
      <p:sp>
        <p:nvSpPr>
          <p:cNvPr id="2" name="矩形 1"/>
          <p:cNvSpPr/>
          <p:nvPr/>
        </p:nvSpPr>
        <p:spPr>
          <a:xfrm>
            <a:off x="4411980" y="3143250"/>
            <a:ext cx="75438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411980" y="3801618"/>
            <a:ext cx="75438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03520" y="3143250"/>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03520" y="3801618"/>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83296" y="1783842"/>
            <a:ext cx="1170432" cy="205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907792" y="2039112"/>
            <a:ext cx="501586" cy="205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3612" y="2359914"/>
            <a:ext cx="501586" cy="205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303520" y="4465701"/>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303520" y="5143754"/>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488680" y="3152140"/>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488680" y="3795268"/>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488680" y="4483354"/>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488680" y="5143754"/>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488680" y="5790565"/>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488680" y="6442964"/>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303520" y="5785993"/>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303520" y="6448044"/>
            <a:ext cx="556260" cy="2057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56298" y="275515"/>
            <a:ext cx="6281811" cy="523220"/>
          </a:xfrm>
          <a:prstGeom prst="rect">
            <a:avLst/>
          </a:prstGeom>
          <a:noFill/>
        </p:spPr>
        <p:txBody>
          <a:bodyPr wrap="square" rtlCol="0">
            <a:spAutoFit/>
          </a:bodyPr>
          <a:lstStyle/>
          <a:p>
            <a:r>
              <a:rPr lang="zh-CN" altLang="en-US" sz="2800" dirty="0" smtClean="0">
                <a:solidFill>
                  <a:srgbClr val="4B11BF"/>
                </a:solidFill>
              </a:rPr>
              <a:t>数据扩充产生问题</a:t>
            </a:r>
            <a:endParaRPr lang="zh-CN" altLang="en-US" sz="2800" dirty="0">
              <a:solidFill>
                <a:srgbClr val="4B11BF"/>
              </a:solidFill>
            </a:endParaRPr>
          </a:p>
        </p:txBody>
      </p:sp>
      <p:pic>
        <p:nvPicPr>
          <p:cNvPr id="2" name="图片 1"/>
          <p:cNvPicPr>
            <a:picLocks noChangeAspect="1"/>
          </p:cNvPicPr>
          <p:nvPr/>
        </p:nvPicPr>
        <p:blipFill rotWithShape="1">
          <a:blip r:embed="rId3"/>
          <a:srcRect b="33158"/>
          <a:stretch/>
        </p:blipFill>
        <p:spPr>
          <a:xfrm>
            <a:off x="2287140" y="1354172"/>
            <a:ext cx="7367858" cy="4697712"/>
          </a:xfrm>
          <a:prstGeom prst="rect">
            <a:avLst/>
          </a:prstGeom>
        </p:spPr>
      </p:pic>
    </p:spTree>
    <p:extLst>
      <p:ext uri="{BB962C8B-B14F-4D97-AF65-F5344CB8AC3E}">
        <p14:creationId xmlns:p14="http://schemas.microsoft.com/office/powerpoint/2010/main" val="3996710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56299" y="275515"/>
            <a:ext cx="4797960" cy="521970"/>
          </a:xfrm>
          <a:prstGeom prst="rect">
            <a:avLst/>
          </a:prstGeom>
          <a:noFill/>
        </p:spPr>
        <p:txBody>
          <a:bodyPr wrap="square" rtlCol="0">
            <a:spAutoFit/>
          </a:bodyPr>
          <a:lstStyle/>
          <a:p>
            <a:r>
              <a:rPr lang="zh-CN" altLang="en-US" sz="2800" dirty="0" smtClean="0">
                <a:solidFill>
                  <a:srgbClr val="4B11BF"/>
                </a:solidFill>
              </a:rPr>
              <a:t>数据选择</a:t>
            </a:r>
            <a:endParaRPr lang="zh-CN" altLang="en-US" sz="2800" dirty="0">
              <a:solidFill>
                <a:srgbClr val="4B11BF"/>
              </a:solidFill>
            </a:endParaRPr>
          </a:p>
        </p:txBody>
      </p:sp>
      <p:pic>
        <p:nvPicPr>
          <p:cNvPr id="3" name="图片 2"/>
          <p:cNvPicPr>
            <a:picLocks noChangeAspect="1"/>
          </p:cNvPicPr>
          <p:nvPr/>
        </p:nvPicPr>
        <p:blipFill>
          <a:blip r:embed="rId3"/>
          <a:stretch>
            <a:fillRect/>
          </a:stretch>
        </p:blipFill>
        <p:spPr>
          <a:xfrm>
            <a:off x="4062171" y="1162653"/>
            <a:ext cx="3419475" cy="666750"/>
          </a:xfrm>
          <a:prstGeom prst="rect">
            <a:avLst/>
          </a:prstGeom>
        </p:spPr>
      </p:pic>
      <p:pic>
        <p:nvPicPr>
          <p:cNvPr id="4" name="图片 3"/>
          <p:cNvPicPr>
            <a:picLocks noChangeAspect="1"/>
          </p:cNvPicPr>
          <p:nvPr/>
        </p:nvPicPr>
        <p:blipFill>
          <a:blip r:embed="rId4"/>
          <a:stretch>
            <a:fillRect/>
          </a:stretch>
        </p:blipFill>
        <p:spPr>
          <a:xfrm>
            <a:off x="5005145" y="1914948"/>
            <a:ext cx="1533525" cy="714375"/>
          </a:xfrm>
          <a:prstGeom prst="rect">
            <a:avLst/>
          </a:prstGeom>
        </p:spPr>
      </p:pic>
      <p:pic>
        <p:nvPicPr>
          <p:cNvPr id="5" name="图片 4"/>
          <p:cNvPicPr>
            <a:picLocks noChangeAspect="1"/>
          </p:cNvPicPr>
          <p:nvPr/>
        </p:nvPicPr>
        <p:blipFill>
          <a:blip r:embed="rId5"/>
          <a:stretch>
            <a:fillRect/>
          </a:stretch>
        </p:blipFill>
        <p:spPr>
          <a:xfrm>
            <a:off x="4662244" y="2748024"/>
            <a:ext cx="2219325" cy="762000"/>
          </a:xfrm>
          <a:prstGeom prst="rect">
            <a:avLst/>
          </a:prstGeom>
        </p:spPr>
      </p:pic>
      <p:pic>
        <p:nvPicPr>
          <p:cNvPr id="7" name="图片 6"/>
          <p:cNvPicPr>
            <a:picLocks noChangeAspect="1"/>
          </p:cNvPicPr>
          <p:nvPr/>
        </p:nvPicPr>
        <p:blipFill>
          <a:blip r:embed="rId6"/>
          <a:stretch>
            <a:fillRect/>
          </a:stretch>
        </p:blipFill>
        <p:spPr>
          <a:xfrm>
            <a:off x="4481269" y="3594001"/>
            <a:ext cx="2400300" cy="542925"/>
          </a:xfrm>
          <a:prstGeom prst="rect">
            <a:avLst/>
          </a:prstGeom>
        </p:spPr>
      </p:pic>
      <p:sp>
        <p:nvSpPr>
          <p:cNvPr id="8" name="文本框 7"/>
          <p:cNvSpPr txBox="1"/>
          <p:nvPr/>
        </p:nvSpPr>
        <p:spPr>
          <a:xfrm>
            <a:off x="1456299" y="4375232"/>
            <a:ext cx="9950841" cy="1631216"/>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sz="2000" dirty="0"/>
              <a:t>152</a:t>
            </a:r>
            <a:r>
              <a:rPr lang="zh-CN" altLang="en-US" sz="2000" dirty="0" smtClean="0"/>
              <a:t>层</a:t>
            </a:r>
            <a:r>
              <a:rPr lang="en-US" altLang="zh-CN" sz="2000" dirty="0" err="1" smtClean="0"/>
              <a:t>ResNet</a:t>
            </a:r>
            <a:r>
              <a:rPr lang="zh-CN" altLang="en-US" sz="2000" dirty="0" smtClean="0"/>
              <a:t>来提取</a:t>
            </a:r>
            <a:r>
              <a:rPr lang="zh-CN" altLang="en-US" sz="2000" dirty="0"/>
              <a:t>语义</a:t>
            </a:r>
            <a:r>
              <a:rPr lang="zh-CN" altLang="en-US" sz="2000" dirty="0" smtClean="0"/>
              <a:t>特征</a:t>
            </a:r>
            <a:endParaRPr lang="en-US" altLang="zh-CN" sz="2000" dirty="0" smtClean="0"/>
          </a:p>
          <a:p>
            <a:pPr marL="285750" indent="-285750">
              <a:lnSpc>
                <a:spcPct val="125000"/>
              </a:lnSpc>
              <a:buFont typeface="Arial" panose="020B0604020202020204" pitchFamily="34" charset="0"/>
              <a:buChar char="•"/>
            </a:pPr>
            <a:r>
              <a:rPr lang="zh-CN" altLang="en-US" sz="2000" dirty="0" smtClean="0"/>
              <a:t>余弦</a:t>
            </a:r>
            <a:r>
              <a:rPr lang="zh-CN" altLang="en-US" sz="2000" dirty="0" smtClean="0"/>
              <a:t>相似度函数衡量两个图像的相似度，相似则值接近</a:t>
            </a:r>
            <a:r>
              <a:rPr lang="en-US" altLang="zh-CN" sz="2000" dirty="0" smtClean="0"/>
              <a:t>+1</a:t>
            </a:r>
          </a:p>
          <a:p>
            <a:pPr marL="285750" indent="-285750">
              <a:lnSpc>
                <a:spcPct val="125000"/>
              </a:lnSpc>
              <a:buFont typeface="Arial" panose="020B0604020202020204" pitchFamily="34" charset="0"/>
              <a:buChar char="•"/>
            </a:pPr>
            <a:r>
              <a:rPr lang="zh-CN" altLang="en-US" sz="2000" dirty="0"/>
              <a:t>平均向量</a:t>
            </a:r>
            <a:r>
              <a:rPr lang="en-US" altLang="zh-CN" sz="2000" i="1" dirty="0"/>
              <a:t>V </a:t>
            </a:r>
            <a:r>
              <a:rPr lang="en-US" altLang="zh-CN" sz="2000" i="1" baseline="-25000" dirty="0" err="1" smtClean="0"/>
              <a:t>avg</a:t>
            </a:r>
            <a:r>
              <a:rPr lang="zh-CN" altLang="en-US" sz="2000" baseline="-25000" dirty="0"/>
              <a:t>，</a:t>
            </a:r>
            <a:r>
              <a:rPr lang="en-US" altLang="zh-CN" sz="2000" i="1" dirty="0" smtClean="0"/>
              <a:t>N</a:t>
            </a:r>
            <a:r>
              <a:rPr lang="zh-CN" altLang="en-US" sz="2000" dirty="0" smtClean="0"/>
              <a:t>是这个</a:t>
            </a:r>
            <a:r>
              <a:rPr lang="zh-CN" altLang="en-US" sz="2000" u="sng" dirty="0" smtClean="0"/>
              <a:t>类别</a:t>
            </a:r>
            <a:r>
              <a:rPr lang="zh-CN" altLang="en-US" sz="2000" u="sng" dirty="0"/>
              <a:t>的</a:t>
            </a:r>
            <a:r>
              <a:rPr lang="zh-CN" altLang="en-US" sz="2000" u="sng" dirty="0" smtClean="0"/>
              <a:t>图片数量</a:t>
            </a:r>
            <a:r>
              <a:rPr lang="zh-CN" altLang="en-US" sz="2000" dirty="0" smtClean="0"/>
              <a:t>（</a:t>
            </a:r>
            <a:r>
              <a:rPr lang="en-US" altLang="zh-CN" sz="2000" i="1" dirty="0"/>
              <a:t>N </a:t>
            </a:r>
            <a:r>
              <a:rPr lang="en-US" altLang="zh-CN" sz="2000" dirty="0"/>
              <a:t>is the image number of the </a:t>
            </a:r>
            <a:r>
              <a:rPr lang="en-US" altLang="zh-CN" sz="2000" dirty="0" smtClean="0"/>
              <a:t>category</a:t>
            </a:r>
            <a:r>
              <a:rPr lang="zh-CN" altLang="en-US" sz="2000" dirty="0" smtClean="0"/>
              <a:t>），图像输入</a:t>
            </a:r>
            <a:r>
              <a:rPr lang="en-US" altLang="zh-CN" sz="2000" dirty="0" smtClean="0"/>
              <a:t>FN</a:t>
            </a:r>
            <a:r>
              <a:rPr lang="zh-CN" altLang="en-US" sz="2000" dirty="0" smtClean="0"/>
              <a:t>层以</a:t>
            </a:r>
            <a:r>
              <a:rPr lang="zh-CN" altLang="en-US" sz="2000" dirty="0"/>
              <a:t>生成相应</a:t>
            </a:r>
            <a:r>
              <a:rPr lang="zh-CN" altLang="en-US" sz="2000" dirty="0" smtClean="0"/>
              <a:t>的特征向量</a:t>
            </a:r>
            <a:r>
              <a:rPr lang="en-US" altLang="zh-CN" sz="2000" i="1" dirty="0"/>
              <a:t>V </a:t>
            </a:r>
            <a:r>
              <a:rPr lang="en-US" altLang="zh-CN" sz="2000" i="1" baseline="-25000" dirty="0" err="1" smtClean="0"/>
              <a:t>i</a:t>
            </a:r>
            <a:endParaRPr lang="en-US" altLang="zh-CN" sz="2000" dirty="0"/>
          </a:p>
        </p:txBody>
      </p:sp>
      <p:sp>
        <p:nvSpPr>
          <p:cNvPr id="2" name="文本框 1"/>
          <p:cNvSpPr txBox="1"/>
          <p:nvPr/>
        </p:nvSpPr>
        <p:spPr>
          <a:xfrm>
            <a:off x="7481646" y="2087469"/>
            <a:ext cx="2880360" cy="369332"/>
          </a:xfrm>
          <a:prstGeom prst="rect">
            <a:avLst/>
          </a:prstGeom>
          <a:noFill/>
        </p:spPr>
        <p:txBody>
          <a:bodyPr wrap="square" rtlCol="0">
            <a:spAutoFit/>
          </a:bodyPr>
          <a:lstStyle/>
          <a:p>
            <a:r>
              <a:rPr lang="zh-CN" altLang="en-US" dirty="0" smtClean="0"/>
              <a:t>第</a:t>
            </a:r>
            <a:r>
              <a:rPr lang="en-US" altLang="zh-CN" dirty="0" smtClean="0"/>
              <a:t>J</a:t>
            </a:r>
            <a:r>
              <a:rPr lang="zh-CN" altLang="en-US" dirty="0" smtClean="0"/>
              <a:t>个分类的平均特征值</a:t>
            </a:r>
            <a:endParaRPr lang="en-US" altLang="zh-CN" dirty="0" smtClean="0"/>
          </a:p>
        </p:txBody>
      </p:sp>
      <p:sp>
        <p:nvSpPr>
          <p:cNvPr id="10" name="文本框 9"/>
          <p:cNvSpPr txBox="1"/>
          <p:nvPr/>
        </p:nvSpPr>
        <p:spPr>
          <a:xfrm>
            <a:off x="7481646" y="2963696"/>
            <a:ext cx="2880360" cy="369332"/>
          </a:xfrm>
          <a:prstGeom prst="rect">
            <a:avLst/>
          </a:prstGeom>
          <a:noFill/>
        </p:spPr>
        <p:txBody>
          <a:bodyPr wrap="square" rtlCol="0">
            <a:spAutoFit/>
          </a:bodyPr>
          <a:lstStyle/>
          <a:p>
            <a:r>
              <a:rPr lang="zh-CN" altLang="en-US" dirty="0" smtClean="0"/>
              <a:t>第</a:t>
            </a:r>
            <a:r>
              <a:rPr lang="en-US" altLang="zh-CN" dirty="0" smtClean="0"/>
              <a:t>J</a:t>
            </a:r>
            <a:r>
              <a:rPr lang="zh-CN" altLang="en-US" dirty="0" smtClean="0"/>
              <a:t>个分类的平均相似度</a:t>
            </a:r>
            <a:endParaRPr lang="en-US" altLang="zh-CN" dirty="0" smtClean="0"/>
          </a:p>
        </p:txBody>
      </p:sp>
      <p:sp>
        <p:nvSpPr>
          <p:cNvPr id="11" name="文本框 10"/>
          <p:cNvSpPr txBox="1"/>
          <p:nvPr/>
        </p:nvSpPr>
        <p:spPr>
          <a:xfrm>
            <a:off x="7481646" y="3680797"/>
            <a:ext cx="2880360" cy="369332"/>
          </a:xfrm>
          <a:prstGeom prst="rect">
            <a:avLst/>
          </a:prstGeom>
          <a:noFill/>
        </p:spPr>
        <p:txBody>
          <a:bodyPr wrap="square" rtlCol="0">
            <a:spAutoFit/>
          </a:bodyPr>
          <a:lstStyle/>
          <a:p>
            <a:r>
              <a:rPr lang="zh-CN" altLang="en-US" dirty="0" smtClean="0"/>
              <a:t>大于零，属于分类</a:t>
            </a:r>
            <a:r>
              <a:rPr lang="en-US" altLang="zh-CN" dirty="0"/>
              <a:t>J</a:t>
            </a:r>
            <a:endParaRPr lang="en-US" altLang="zh-CN" dirty="0" smtClean="0"/>
          </a:p>
        </p:txBody>
      </p:sp>
    </p:spTree>
    <p:extLst>
      <p:ext uri="{BB962C8B-B14F-4D97-AF65-F5344CB8AC3E}">
        <p14:creationId xmlns:p14="http://schemas.microsoft.com/office/powerpoint/2010/main" val="28334926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TotalTime>
  <Words>1129</Words>
  <Application>Microsoft Office PowerPoint</Application>
  <PresentationFormat>宽屏</PresentationFormat>
  <Paragraphs>58</Paragraphs>
  <Slides>13</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Rockwell</vt:lpstr>
      <vt:lpstr>Segoe UI</vt:lpstr>
      <vt:lpstr>微软雅黑</vt:lpstr>
      <vt:lpstr>Arial</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zh</cp:lastModifiedBy>
  <cp:revision>1305</cp:revision>
  <dcterms:created xsi:type="dcterms:W3CDTF">2015-08-18T02:51:00Z</dcterms:created>
  <dcterms:modified xsi:type="dcterms:W3CDTF">2019-12-25T17:06:13Z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2052-10.8.2.6949</vt:lpwstr>
  </property>
</Properties>
</file>